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rmorant Garamond Light" charset="1" panose="00000400000000000000"/>
      <p:regular r:id="rId20"/>
    </p:embeddedFont>
    <p:embeddedFont>
      <p:font typeface="Cormorant Garamond Medium Italics" charset="1" panose="00000600000000000000"/>
      <p:regular r:id="rId21"/>
    </p:embeddedFont>
    <p:embeddedFont>
      <p:font typeface="Cormorant Garamond Medium" charset="1" panose="00000600000000000000"/>
      <p:regular r:id="rId22"/>
    </p:embeddedFont>
    <p:embeddedFont>
      <p:font typeface="Cormorant Garamond Bold" charset="1" panose="00000800000000000000"/>
      <p:regular r:id="rId23"/>
    </p:embeddedFont>
    <p:embeddedFont>
      <p:font typeface="Cormorant Garamond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05349"/>
            <a:ext cx="16230600" cy="5853949"/>
            <a:chOff x="0" y="0"/>
            <a:chExt cx="2514545" cy="906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906930"/>
            </a:xfrm>
            <a:custGeom>
              <a:avLst/>
              <a:gdLst/>
              <a:ahLst/>
              <a:cxnLst/>
              <a:rect r="r" b="b" t="t" l="l"/>
              <a:pathLst>
                <a:path h="906930" w="2514545">
                  <a:moveTo>
                    <a:pt x="243512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827512"/>
                  </a:lnTo>
                  <a:cubicBezTo>
                    <a:pt x="43699" y="827512"/>
                    <a:pt x="79418" y="862851"/>
                    <a:pt x="79418" y="906930"/>
                  </a:cubicBezTo>
                  <a:lnTo>
                    <a:pt x="2435127" y="906930"/>
                  </a:lnTo>
                  <a:cubicBezTo>
                    <a:pt x="2435127" y="863230"/>
                    <a:pt x="2470465" y="827512"/>
                    <a:pt x="2514545" y="827512"/>
                  </a:cubicBezTo>
                  <a:lnTo>
                    <a:pt x="2514545" y="79418"/>
                  </a:lnTo>
                  <a:cubicBezTo>
                    <a:pt x="2470845" y="79418"/>
                    <a:pt x="2435127" y="44079"/>
                    <a:pt x="243512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2419" r="0" b="-4241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96399"/>
            <a:ext cx="16230600" cy="1725186"/>
            <a:chOff x="0" y="0"/>
            <a:chExt cx="21640800" cy="23002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00047"/>
              <a:ext cx="21640800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480"/>
                </a:lnSpc>
              </a:pPr>
              <a:r>
                <a:rPr lang="en-US" sz="7900">
                  <a:solidFill>
                    <a:srgbClr val="FFFFFF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DIABETES DATA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1640800" cy="611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70"/>
                </a:lnSpc>
              </a:pPr>
              <a:r>
                <a:rPr lang="en-US" b="true" sz="2764" i="true">
                  <a:solidFill>
                    <a:srgbClr val="FFFFFF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Exploring Health Data Trends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166790"/>
            <a:ext cx="16230600" cy="52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4"/>
              </a:lnSpc>
            </a:pPr>
            <a:r>
              <a:rPr lang="en-US" b="true" sz="3160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EXPLORING HEALTH METRICS AND THEIR RELATIONSHIP WITH DIABETES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007" y="3132623"/>
            <a:ext cx="10184225" cy="423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OBJECTIVE:</a:t>
            </a: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  <a:p>
            <a:pPr algn="l" marL="2043840" indent="-681280" lvl="2">
              <a:lnSpc>
                <a:spcPts val="4733"/>
              </a:lnSpc>
              <a:buFont typeface="Arial"/>
              <a:buChar char="⚬"/>
            </a:pPr>
            <a:r>
              <a:rPr lang="en-US" sz="4733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Explore precision in estimates through simulations.</a:t>
            </a:r>
          </a:p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</a:t>
            </a: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ample Sizes Analyzed:</a:t>
            </a:r>
          </a:p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15, 100, and 10.</a:t>
            </a:r>
          </a:p>
          <a:p>
            <a:pPr algn="l" marL="0" indent="0" lvl="0">
              <a:lnSpc>
                <a:spcPts val="473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936231" y="1420009"/>
            <a:ext cx="6609483" cy="8229600"/>
            <a:chOff x="0" y="0"/>
            <a:chExt cx="812800" cy="1012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58982" t="0" r="-5898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2007" y="456079"/>
            <a:ext cx="167839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CONFIDENCE INTERVAL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007" y="3132623"/>
            <a:ext cx="10184225" cy="399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SAMPLE SIZE 15:</a:t>
            </a:r>
          </a:p>
          <a:p>
            <a:pPr algn="l" marL="1381761" indent="-460587" lvl="2">
              <a:lnSpc>
                <a:spcPts val="32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BROAD INTERVALS; HIGHER VARIABILITY.</a:t>
            </a:r>
          </a:p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Sample Size 100:</a:t>
            </a:r>
          </a:p>
          <a:p>
            <a:pPr algn="l" marL="1381761" indent="-460587" lvl="2">
              <a:lnSpc>
                <a:spcPts val="32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Narrow intervals; improved precision.</a:t>
            </a:r>
          </a:p>
          <a:p>
            <a:pPr algn="l" marL="1021920" indent="-510960" lvl="1">
              <a:lnSpc>
                <a:spcPts val="4733"/>
              </a:lnSpc>
              <a:buFont typeface="Arial"/>
              <a:buChar char="•"/>
            </a:pPr>
            <a:r>
              <a:rPr lang="en-US" b="true" sz="4733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Sample Size 10:</a:t>
            </a:r>
          </a:p>
          <a:p>
            <a:pPr algn="l" marL="1554480" indent="-518160" lvl="2">
              <a:lnSpc>
                <a:spcPts val="360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6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Highlighted trade-offs in accuracy.</a:t>
            </a:r>
          </a:p>
          <a:p>
            <a:pPr algn="l" marL="0" indent="0" lvl="0">
              <a:lnSpc>
                <a:spcPts val="36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936231" y="1420009"/>
            <a:ext cx="6609483" cy="8229600"/>
            <a:chOff x="0" y="0"/>
            <a:chExt cx="812800" cy="1012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58982" t="0" r="-5898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2007" y="456079"/>
            <a:ext cx="167839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CONFIDENCE INTERVAL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007" y="3132623"/>
            <a:ext cx="10184225" cy="543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3"/>
              </a:lnSpc>
            </a:pPr>
            <a:r>
              <a:rPr lang="en-US" sz="473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- CHALLENGES:</a:t>
            </a:r>
          </a:p>
          <a:p>
            <a:pPr algn="l">
              <a:lnSpc>
                <a:spcPts val="4733"/>
              </a:lnSpc>
            </a:pPr>
            <a:r>
              <a:rPr lang="en-US" sz="4733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- Missing data handling</a:t>
            </a:r>
          </a:p>
          <a:p>
            <a:pPr algn="l">
              <a:lnSpc>
                <a:spcPts val="4733"/>
              </a:lnSpc>
            </a:pPr>
            <a:r>
              <a:rPr lang="en-US" sz="4733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- Statistical interpretation</a:t>
            </a:r>
          </a:p>
          <a:p>
            <a:pPr algn="l">
              <a:lnSpc>
                <a:spcPts val="4733"/>
              </a:lnSpc>
            </a:pPr>
            <a:r>
              <a:rPr lang="en-US" sz="473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- Limitations:</a:t>
            </a:r>
          </a:p>
          <a:p>
            <a:pPr algn="l">
              <a:lnSpc>
                <a:spcPts val="4733"/>
              </a:lnSpc>
            </a:pPr>
            <a:r>
              <a:rPr lang="en-US" sz="4733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- Dataset restricted to female patients.</a:t>
            </a:r>
          </a:p>
          <a:p>
            <a:pPr algn="l">
              <a:lnSpc>
                <a:spcPts val="4733"/>
              </a:lnSpc>
            </a:pPr>
            <a:r>
              <a:rPr lang="en-US" sz="473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- Assumptions:</a:t>
            </a:r>
          </a:p>
          <a:p>
            <a:pPr algn="l" marL="0" indent="0" lvl="0">
              <a:lnSpc>
                <a:spcPts val="4733"/>
              </a:lnSpc>
            </a:pPr>
            <a:r>
              <a:rPr lang="en-US" sz="4733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- Equal variance, normal distribution.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936231" y="1420009"/>
            <a:ext cx="6609483" cy="8229600"/>
            <a:chOff x="0" y="0"/>
            <a:chExt cx="812800" cy="1012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58982" t="0" r="-5898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2860" y="456079"/>
            <a:ext cx="167839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CHALLENGES AND LIMITATIONS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817" y="997669"/>
            <a:ext cx="6609483" cy="8229600"/>
            <a:chOff x="0" y="0"/>
            <a:chExt cx="812800" cy="1012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12256" t="0" r="-1225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71575"/>
            <a:ext cx="7139142" cy="9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00"/>
              </a:lnSpc>
            </a:pPr>
            <a:r>
              <a:rPr lang="en-US" sz="74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51" y="3335655"/>
            <a:ext cx="9604825" cy="36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Findings:</a:t>
            </a:r>
          </a:p>
          <a:p>
            <a:pPr algn="l" marL="1554480" indent="-518160" lvl="2">
              <a:lnSpc>
                <a:spcPts val="360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Glucose levels, BMI, and age are critical indicators of diabetes risk.</a:t>
            </a:r>
          </a:p>
          <a:p>
            <a:pPr algn="l" marL="1554480" indent="-518160" lvl="2">
              <a:lnSpc>
                <a:spcPts val="360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Larger sample sizes improve the reliability of statistical estimates.</a:t>
            </a: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Implications: Targeted health monitoring and interventions are essential for at-risk groups.</a:t>
            </a:r>
          </a:p>
          <a:p>
            <a:pPr algn="l" marL="0" indent="0" lvl="0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817" y="997669"/>
            <a:ext cx="6609483" cy="8229600"/>
            <a:chOff x="0" y="0"/>
            <a:chExt cx="812800" cy="1012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133835" t="0" r="-137464" b="-19820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4432" y="3977604"/>
            <a:ext cx="9732529" cy="244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08"/>
              </a:lnSpc>
            </a:pPr>
            <a:r>
              <a:rPr lang="en-US" sz="9408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"QUESTIONS AND DISCUSSION"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35333"/>
            <a:ext cx="7139142" cy="34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4356" y="610870"/>
            <a:ext cx="8816727" cy="9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  <a:spcBef>
                <a:spcPct val="0"/>
              </a:spcBef>
            </a:pPr>
            <a:r>
              <a:rPr lang="en-US" sz="74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TABLE OF 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68605"/>
            <a:ext cx="17259300" cy="643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INTRODUCTION: </a:t>
            </a:r>
          </a:p>
          <a:p>
            <a:pPr algn="l">
              <a:lnSpc>
                <a:spcPts val="4200"/>
              </a:lnSpc>
            </a:pPr>
          </a:p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EXPLORATORY DATA ANALYSIS (EDA): </a:t>
            </a:r>
          </a:p>
          <a:p>
            <a:pPr algn="l">
              <a:lnSpc>
                <a:spcPts val="4200"/>
              </a:lnSpc>
            </a:pPr>
          </a:p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HYPOTHESIS TESTING: </a:t>
            </a:r>
          </a:p>
          <a:p>
            <a:pPr algn="l">
              <a:lnSpc>
                <a:spcPts val="4200"/>
              </a:lnSpc>
            </a:pPr>
          </a:p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CONFIDENCE INTERVAL ANALYSIS: </a:t>
            </a:r>
          </a:p>
          <a:p>
            <a:pPr algn="l">
              <a:lnSpc>
                <a:spcPts val="4200"/>
              </a:lnSpc>
            </a:pPr>
          </a:p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CONCLUSION: </a:t>
            </a:r>
          </a:p>
          <a:p>
            <a:pPr algn="l">
              <a:lnSpc>
                <a:spcPts val="4200"/>
              </a:lnSpc>
            </a:pPr>
          </a:p>
          <a:p>
            <a:pPr algn="l" marL="906803" indent="-453401" lvl="1">
              <a:lnSpc>
                <a:spcPts val="420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DISCUSSION: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372" y="4103870"/>
            <a:ext cx="16230600" cy="2933106"/>
            <a:chOff x="0" y="0"/>
            <a:chExt cx="449770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7701" cy="812800"/>
            </a:xfrm>
            <a:custGeom>
              <a:avLst/>
              <a:gdLst/>
              <a:ahLst/>
              <a:cxnLst/>
              <a:rect r="r" b="b" t="t" l="l"/>
              <a:pathLst>
                <a:path h="812800" w="4497701">
                  <a:moveTo>
                    <a:pt x="0" y="0"/>
                  </a:moveTo>
                  <a:lnTo>
                    <a:pt x="4497701" y="0"/>
                  </a:lnTo>
                  <a:lnTo>
                    <a:pt x="449770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7193" r="0" b="-10891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38028" y="821767"/>
            <a:ext cx="11811944" cy="2864815"/>
            <a:chOff x="0" y="0"/>
            <a:chExt cx="15749258" cy="38197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2875"/>
              <a:ext cx="15749258" cy="279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00"/>
                </a:lnSpc>
              </a:pPr>
              <a:r>
                <a:rPr lang="en-US" sz="7900">
                  <a:solidFill>
                    <a:srgbClr val="FFFFFF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OVERVIEW OF DIABETES 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35274"/>
              <a:ext cx="15749258" cy="784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77"/>
                </a:lnSpc>
              </a:pPr>
              <a:r>
                <a:rPr lang="en-US" b="true" sz="3554" i="true">
                  <a:solidFill>
                    <a:srgbClr val="FFFFFF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Importance in Health Research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2724" y="7165848"/>
            <a:ext cx="7536948" cy="243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5"/>
              </a:lnSpc>
            </a:pP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The </a:t>
            </a:r>
            <a:r>
              <a:rPr lang="en-US" b="true" sz="276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Diabetes Dataset</a:t>
            </a: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provides crucial information on patient data, allowing researchers to analyze trends and patterns. Understanding these insights is essential for </a:t>
            </a:r>
            <a:r>
              <a:rPr lang="en-US" b="true" sz="276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developing effective treatments</a:t>
            </a: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and improving patient outcomes in diabetes care.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9442" y="7165848"/>
            <a:ext cx="7746281" cy="243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5"/>
              </a:lnSpc>
            </a:pP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This dataset plays a </a:t>
            </a:r>
            <a:r>
              <a:rPr lang="en-US" b="true" sz="276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pivotal role</a:t>
            </a: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in advancing diabetes research, offering valuable insights into risk factors and management strategies. By leveraging this information, researchers can contribute to better </a:t>
            </a:r>
            <a:r>
              <a:rPr lang="en-US" b="true" sz="276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healthcare solutions</a:t>
            </a:r>
            <a:r>
              <a:rPr lang="en-US" b="true" sz="276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for those affected by diabetes.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8297" y="3534877"/>
            <a:ext cx="5495930" cy="4890646"/>
            <a:chOff x="0" y="0"/>
            <a:chExt cx="91339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395" cy="812800"/>
            </a:xfrm>
            <a:custGeom>
              <a:avLst/>
              <a:gdLst/>
              <a:ahLst/>
              <a:cxnLst/>
              <a:rect r="r" b="b" t="t" l="l"/>
              <a:pathLst>
                <a:path h="812800" w="913395">
                  <a:moveTo>
                    <a:pt x="0" y="0"/>
                  </a:moveTo>
                  <a:lnTo>
                    <a:pt x="913395" y="0"/>
                  </a:lnTo>
                  <a:lnTo>
                    <a:pt x="91339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8313" t="0" r="-28313" b="-54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38028" y="0"/>
            <a:ext cx="11811944" cy="2864815"/>
            <a:chOff x="0" y="0"/>
            <a:chExt cx="15749258" cy="38197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2875"/>
              <a:ext cx="15749258" cy="279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00"/>
                </a:lnSpc>
              </a:pPr>
              <a:r>
                <a:rPr lang="en-US" sz="7900">
                  <a:solidFill>
                    <a:srgbClr val="FFFFFF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UNDERSTANDING 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35274"/>
              <a:ext cx="15749258" cy="784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77"/>
                </a:lnSpc>
              </a:pPr>
              <a:r>
                <a:rPr lang="en-US" b="true" sz="3554" i="true">
                  <a:solidFill>
                    <a:srgbClr val="FFFFFF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columns meaning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287328"/>
            <a:ext cx="5810695" cy="638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074" indent="-327537" lvl="1">
              <a:lnSpc>
                <a:spcPts val="4247"/>
              </a:lnSpc>
              <a:buFont typeface="Arial"/>
              <a:buChar char="•"/>
            </a:pP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</a:t>
            </a: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egnancies: Number of times the patient has been pregnant.</a:t>
            </a:r>
          </a:p>
          <a:p>
            <a:pPr algn="l" marL="655074" indent="-327537" lvl="1">
              <a:lnSpc>
                <a:spcPts val="4247"/>
              </a:lnSpc>
              <a:buFont typeface="Arial"/>
              <a:buChar char="•"/>
            </a:pP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Glucose: Plasma glucose concentration after a 2-hour oral glucose tolerance test.</a:t>
            </a:r>
          </a:p>
          <a:p>
            <a:pPr algn="l" marL="655074" indent="-327537" lvl="1">
              <a:lnSpc>
                <a:spcPts val="4247"/>
              </a:lnSpc>
              <a:buFont typeface="Arial"/>
              <a:buChar char="•"/>
            </a:pP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BloodPressure: Diastolic blood pressure (mm Hg).</a:t>
            </a:r>
          </a:p>
          <a:p>
            <a:pPr algn="l" marL="655074" indent="-327537" lvl="1">
              <a:lnSpc>
                <a:spcPts val="4247"/>
              </a:lnSpc>
              <a:buFont typeface="Arial"/>
              <a:buChar char="•"/>
            </a:pP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SkinThickness: Triceps skinfold thickness (mm).</a:t>
            </a:r>
          </a:p>
          <a:p>
            <a:pPr algn="l" marL="655074" indent="-327537" lvl="1">
              <a:lnSpc>
                <a:spcPts val="4247"/>
              </a:lnSpc>
              <a:buFont typeface="Arial"/>
              <a:buChar char="•"/>
            </a:pPr>
            <a:r>
              <a:rPr lang="en-US" b="true" sz="3034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Insulin: 2-hour serum insulin (mu U/ml).</a:t>
            </a:r>
          </a:p>
          <a:p>
            <a:pPr algn="l" marL="0" indent="0" lvl="0">
              <a:lnSpc>
                <a:spcPts val="424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56460" y="3477727"/>
            <a:ext cx="5987024" cy="728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BMI: Body</a:t>
            </a:r>
            <a:r>
              <a:rPr lang="en-US" b="true" sz="3199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mass index (weight in kg/(height in m)^2).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DiabetesPedigreeFunction: A function that represents the patient’s diabetes pedigree (i.e., likelihood of diabetes based on family history).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Age: Age of the patient (years).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Outcome: Binary outcome (0 or 1) where 1 indicates the presence of diabetes and 0 indicates the absence.</a:t>
            </a:r>
          </a:p>
          <a:p>
            <a:pPr algn="l" marL="0" indent="0" lvl="0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817" y="997669"/>
            <a:ext cx="6609483" cy="8229600"/>
            <a:chOff x="0" y="0"/>
            <a:chExt cx="812800" cy="1012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12034"/>
            </a:xfrm>
            <a:custGeom>
              <a:avLst/>
              <a:gdLst/>
              <a:ahLst/>
              <a:cxnLst/>
              <a:rect r="r" b="b" t="t" l="l"/>
              <a:pathLst>
                <a:path h="1012034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733382" y="1012034"/>
                  </a:lnTo>
                  <a:cubicBezTo>
                    <a:pt x="733382" y="968334"/>
                    <a:pt x="768721" y="932615"/>
                    <a:pt x="812800" y="932615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blipFill>
              <a:blip r:embed="rId2"/>
              <a:stretch>
                <a:fillRect l="-12256" t="0" r="-1225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1871" y="3124234"/>
            <a:ext cx="10175812" cy="532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0894" indent="-455447" lvl="1">
              <a:lnSpc>
                <a:spcPts val="4219"/>
              </a:lnSpc>
              <a:buFont typeface="Arial"/>
              <a:buChar char="•"/>
            </a:pPr>
            <a:r>
              <a:rPr lang="en-US" b="true" sz="421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High Glucose Levels: Strongly associated with diabetes.</a:t>
            </a:r>
          </a:p>
          <a:p>
            <a:pPr algn="l">
              <a:lnSpc>
                <a:spcPts val="4219"/>
              </a:lnSpc>
            </a:pPr>
          </a:p>
          <a:p>
            <a:pPr algn="l" marL="910894" indent="-455447" lvl="1">
              <a:lnSpc>
                <a:spcPts val="4219"/>
              </a:lnSpc>
              <a:buFont typeface="Arial"/>
              <a:buChar char="•"/>
            </a:pPr>
            <a:r>
              <a:rPr lang="en-US" b="true" sz="421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BMI Distribution: Higher BMI correlates with increased diabetes risk.</a:t>
            </a:r>
          </a:p>
          <a:p>
            <a:pPr algn="l">
              <a:lnSpc>
                <a:spcPts val="4219"/>
              </a:lnSpc>
            </a:pPr>
          </a:p>
          <a:p>
            <a:pPr algn="l" marL="910894" indent="-455447" lvl="1">
              <a:lnSpc>
                <a:spcPts val="4219"/>
              </a:lnSpc>
              <a:buFont typeface="Arial"/>
              <a:buChar char="•"/>
            </a:pPr>
            <a:r>
              <a:rPr lang="en-US" b="true" sz="421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Age Trends: Older patients show elevated glucose levels.</a:t>
            </a:r>
          </a:p>
          <a:p>
            <a:pPr algn="l">
              <a:lnSpc>
                <a:spcPts val="4219"/>
              </a:lnSpc>
            </a:pPr>
          </a:p>
          <a:p>
            <a:pPr algn="l" marL="0" indent="0" lvl="0">
              <a:lnSpc>
                <a:spcPts val="42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4005" y="1150069"/>
            <a:ext cx="9332709" cy="106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799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EDA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618" y="1819913"/>
            <a:ext cx="5828409" cy="5486619"/>
          </a:xfrm>
          <a:custGeom>
            <a:avLst/>
            <a:gdLst/>
            <a:ahLst/>
            <a:cxnLst/>
            <a:rect r="r" b="b" t="t" l="l"/>
            <a:pathLst>
              <a:path h="5486619" w="5828409">
                <a:moveTo>
                  <a:pt x="0" y="0"/>
                </a:moveTo>
                <a:lnTo>
                  <a:pt x="5828409" y="0"/>
                </a:lnTo>
                <a:lnTo>
                  <a:pt x="5828409" y="5486619"/>
                </a:lnTo>
                <a:lnTo>
                  <a:pt x="0" y="5486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1006" y="2085864"/>
            <a:ext cx="5465988" cy="5492870"/>
          </a:xfrm>
          <a:custGeom>
            <a:avLst/>
            <a:gdLst/>
            <a:ahLst/>
            <a:cxnLst/>
            <a:rect r="r" b="b" t="t" l="l"/>
            <a:pathLst>
              <a:path h="5492870" w="5465988">
                <a:moveTo>
                  <a:pt x="0" y="0"/>
                </a:moveTo>
                <a:lnTo>
                  <a:pt x="5465988" y="0"/>
                </a:lnTo>
                <a:lnTo>
                  <a:pt x="5465988" y="5492870"/>
                </a:lnTo>
                <a:lnTo>
                  <a:pt x="0" y="5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2508" y="1819913"/>
            <a:ext cx="5947779" cy="6024773"/>
          </a:xfrm>
          <a:custGeom>
            <a:avLst/>
            <a:gdLst/>
            <a:ahLst/>
            <a:cxnLst/>
            <a:rect r="r" b="b" t="t" l="l"/>
            <a:pathLst>
              <a:path h="6024773" w="5947779">
                <a:moveTo>
                  <a:pt x="0" y="0"/>
                </a:moveTo>
                <a:lnTo>
                  <a:pt x="5947779" y="0"/>
                </a:lnTo>
                <a:lnTo>
                  <a:pt x="5947779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2706" y="631455"/>
            <a:ext cx="12862587" cy="2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VISUALIZING THE DATA</a:t>
            </a:r>
          </a:p>
          <a:p>
            <a:pPr algn="l" marL="0" indent="0" lvl="0">
              <a:lnSpc>
                <a:spcPts val="7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2513" y="8201200"/>
            <a:ext cx="5331815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CORRELATION MATRIX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30493" y="8201200"/>
            <a:ext cx="5331815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BARGRAPH OF DIABETES AND NON-DIABETES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58472" y="8201200"/>
            <a:ext cx="5331815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CORRELATION MATRIX FOR NUMERICAL COLUMNS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01970" cy="8105559"/>
            <a:chOff x="0" y="0"/>
            <a:chExt cx="812800" cy="1029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29089"/>
            </a:xfrm>
            <a:custGeom>
              <a:avLst/>
              <a:gdLst/>
              <a:ahLst/>
              <a:cxnLst/>
              <a:rect r="r" b="b" t="t" l="l"/>
              <a:pathLst>
                <a:path h="102908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29089"/>
                  </a:lnTo>
                  <a:lnTo>
                    <a:pt x="0" y="1029089"/>
                  </a:lnTo>
                  <a:close/>
                </a:path>
              </a:pathLst>
            </a:custGeom>
            <a:blipFill>
              <a:blip r:embed="rId2"/>
              <a:stretch>
                <a:fillRect l="-13305" t="0" r="-1330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23122" y="3614798"/>
            <a:ext cx="10364878" cy="484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BMI Distribution:</a:t>
            </a:r>
          </a:p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 - Right-skewed distribution highlights obesity risks.</a:t>
            </a:r>
          </a:p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DPF Trends:</a:t>
            </a:r>
          </a:p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 - Higher scores for diabetic patients.</a:t>
            </a:r>
          </a:p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- Visual Aids.</a:t>
            </a:r>
          </a:p>
          <a:p>
            <a:pPr algn="l">
              <a:lnSpc>
                <a:spcPts val="5513"/>
              </a:lnSpc>
            </a:pPr>
            <a:r>
              <a:rPr lang="en-US" sz="3938" b="tru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 - Histogram of BMI</a:t>
            </a:r>
          </a:p>
          <a:p>
            <a:pPr algn="l" marL="0" indent="0" lvl="0">
              <a:lnSpc>
                <a:spcPts val="5513"/>
              </a:lnSpc>
            </a:pPr>
            <a:r>
              <a:rPr lang="en-US" b="true" sz="3938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 - Line graph of DPF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3122" y="1162050"/>
            <a:ext cx="9501566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DISTRIBUTION INSIGHTS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34175"/>
            <a:ext cx="15989748" cy="93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5"/>
              </a:lnSpc>
            </a:pPr>
            <a:r>
              <a:rPr lang="en-US" b="true" sz="7065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HYPOTHESIS TESTING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16478" y="1566101"/>
            <a:ext cx="6401970" cy="8105559"/>
            <a:chOff x="0" y="0"/>
            <a:chExt cx="812800" cy="1029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29089"/>
            </a:xfrm>
            <a:custGeom>
              <a:avLst/>
              <a:gdLst/>
              <a:ahLst/>
              <a:cxnLst/>
              <a:rect r="r" b="b" t="t" l="l"/>
              <a:pathLst>
                <a:path h="102908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29089"/>
                  </a:lnTo>
                  <a:lnTo>
                    <a:pt x="0" y="1029089"/>
                  </a:lnTo>
                  <a:close/>
                </a:path>
              </a:pathLst>
            </a:custGeom>
            <a:blipFill>
              <a:blip r:embed="rId2"/>
              <a:stretch>
                <a:fillRect l="-2661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79588" y="2363155"/>
            <a:ext cx="9023574" cy="53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CLAIM 1:</a:t>
            </a: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</a:p>
          <a:p>
            <a:pPr algn="l" marL="833671" indent="-416835" lvl="1">
              <a:lnSpc>
                <a:spcPts val="3861"/>
              </a:lnSpc>
              <a:buFont typeface="Arial"/>
              <a:buChar char="•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SIGNIFICANT DIFFERENCE IN GLUCOSE LEVELS BETWEEN DIABETIC AND NON-DIABETIC </a:t>
            </a: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patients.</a:t>
            </a:r>
          </a:p>
          <a:p>
            <a:pPr algn="l">
              <a:lnSpc>
                <a:spcPts val="3861"/>
              </a:lnSpc>
            </a:pPr>
          </a:p>
          <a:p>
            <a:pPr algn="l">
              <a:lnSpc>
                <a:spcPts val="3861"/>
              </a:lnSpc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Claim 2:</a:t>
            </a:r>
          </a:p>
          <a:p>
            <a:pPr algn="l" marL="833671" indent="-416835" lvl="1">
              <a:lnSpc>
                <a:spcPts val="3861"/>
              </a:lnSpc>
              <a:buFont typeface="Arial"/>
              <a:buChar char="•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Higher BMI is associated with higher glucose levels.</a:t>
            </a:r>
          </a:p>
          <a:p>
            <a:pPr algn="l">
              <a:lnSpc>
                <a:spcPts val="3861"/>
              </a:lnSpc>
            </a:pPr>
          </a:p>
          <a:p>
            <a:pPr algn="l" marL="0" indent="0" lvl="0">
              <a:lnSpc>
                <a:spcPts val="386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94421" y="634175"/>
            <a:ext cx="5450540" cy="93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5"/>
              </a:lnSpc>
            </a:pPr>
            <a:r>
              <a:rPr lang="en-US" b="true" sz="7065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RESULTS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16478" y="1566101"/>
            <a:ext cx="6401970" cy="8105559"/>
            <a:chOff x="0" y="0"/>
            <a:chExt cx="812800" cy="1029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29089"/>
            </a:xfrm>
            <a:custGeom>
              <a:avLst/>
              <a:gdLst/>
              <a:ahLst/>
              <a:cxnLst/>
              <a:rect r="r" b="b" t="t" l="l"/>
              <a:pathLst>
                <a:path h="102908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29089"/>
                  </a:lnTo>
                  <a:lnTo>
                    <a:pt x="0" y="1029089"/>
                  </a:lnTo>
                  <a:close/>
                </a:path>
              </a:pathLst>
            </a:custGeom>
            <a:blipFill>
              <a:blip r:embed="rId2"/>
              <a:stretch>
                <a:fillRect l="-2661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79588" y="2363155"/>
            <a:ext cx="9023574" cy="682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3671" indent="-416835" lvl="1">
              <a:lnSpc>
                <a:spcPts val="3861"/>
              </a:lnSpc>
              <a:buFont typeface="Arial"/>
              <a:buChar char="•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CLAIM 1:</a:t>
            </a:r>
          </a:p>
          <a:p>
            <a:pPr algn="l" marL="1667342" indent="-555781" lvl="2">
              <a:lnSpc>
                <a:spcPts val="3861"/>
              </a:lnSpc>
              <a:buFont typeface="Arial"/>
              <a:buChar char="⚬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P-VALUE &lt; 0.05; REJECT THE NULL HYPOTHESIS.</a:t>
            </a:r>
          </a:p>
          <a:p>
            <a:pPr algn="l">
              <a:lnSpc>
                <a:spcPts val="3861"/>
              </a:lnSpc>
            </a:pPr>
          </a:p>
          <a:p>
            <a:pPr algn="l" marL="833671" indent="-416835" lvl="1">
              <a:lnSpc>
                <a:spcPts val="3861"/>
              </a:lnSpc>
              <a:buFont typeface="Arial"/>
              <a:buChar char="•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CLAIM 2:</a:t>
            </a:r>
          </a:p>
          <a:p>
            <a:pPr algn="l" marL="1667342" indent="-555781" lvl="2">
              <a:lnSpc>
                <a:spcPts val="3861"/>
              </a:lnSpc>
              <a:buFont typeface="Arial"/>
              <a:buChar char="⚬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POSITIVE CORREL</a:t>
            </a: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ation observed.</a:t>
            </a:r>
          </a:p>
          <a:p>
            <a:pPr algn="l">
              <a:lnSpc>
                <a:spcPts val="3861"/>
              </a:lnSpc>
            </a:pPr>
          </a:p>
          <a:p>
            <a:pPr algn="l" marL="833671" indent="-416835" lvl="1">
              <a:lnSpc>
                <a:spcPts val="3861"/>
              </a:lnSpc>
              <a:buFont typeface="Arial"/>
              <a:buChar char="•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Conclusion:</a:t>
            </a:r>
          </a:p>
          <a:p>
            <a:pPr algn="l">
              <a:lnSpc>
                <a:spcPts val="3861"/>
              </a:lnSpc>
            </a:pPr>
          </a:p>
          <a:p>
            <a:pPr algn="l" marL="1667342" indent="-555781" lvl="2">
              <a:lnSpc>
                <a:spcPts val="3861"/>
              </a:lnSpc>
              <a:buFont typeface="Arial"/>
              <a:buChar char="⚬"/>
            </a:pP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Glucos</a:t>
            </a:r>
            <a:r>
              <a:rPr lang="en-US" sz="386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 and BMI are significant diabetes indicators.</a:t>
            </a:r>
          </a:p>
          <a:p>
            <a:pPr algn="l" marL="0" indent="0" lvl="0">
              <a:lnSpc>
                <a:spcPts val="386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DAGaghyoIB4</dc:identifier>
  <dcterms:modified xsi:type="dcterms:W3CDTF">2011-08-01T06:04:30Z</dcterms:modified>
  <cp:revision>1</cp:revision>
  <dc:title>Exploring health metrics and their relationship with diabetes</dc:title>
</cp:coreProperties>
</file>